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4" r:id="rId2"/>
    <p:sldId id="312" r:id="rId3"/>
    <p:sldId id="311" r:id="rId4"/>
    <p:sldId id="305" r:id="rId5"/>
    <p:sldId id="304" r:id="rId6"/>
    <p:sldId id="313" r:id="rId7"/>
    <p:sldId id="297" r:id="rId8"/>
    <p:sldId id="299" r:id="rId9"/>
    <p:sldId id="300" r:id="rId10"/>
    <p:sldId id="301" r:id="rId11"/>
    <p:sldId id="302" r:id="rId12"/>
    <p:sldId id="303" r:id="rId13"/>
    <p:sldId id="317" r:id="rId14"/>
    <p:sldId id="318" r:id="rId15"/>
    <p:sldId id="316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B4"/>
    <a:srgbClr val="D5FBFA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00" y="-90"/>
      </p:cViewPr>
      <p:guideLst>
        <p:guide orient="horz" pos="28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2D848-310F-42A5-9C10-30F213D7668C}" type="datetimeFigureOut">
              <a:rPr lang="uk-UA" smtClean="0"/>
              <a:t>03.06.2024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9DEC8-BEC3-4693-8907-209CF903F4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38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242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113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90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1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87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1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72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915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8121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24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79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3414" y="2898089"/>
            <a:ext cx="104851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8265" y="1613801"/>
            <a:ext cx="3229441" cy="6906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3106674" y="0"/>
                </a:moveTo>
                <a:lnTo>
                  <a:pt x="44957" y="0"/>
                </a:lnTo>
                <a:lnTo>
                  <a:pt x="27432" y="3524"/>
                </a:lnTo>
                <a:lnTo>
                  <a:pt x="13144" y="13144"/>
                </a:lnTo>
                <a:lnTo>
                  <a:pt x="3524" y="27431"/>
                </a:lnTo>
                <a:lnTo>
                  <a:pt x="0" y="44957"/>
                </a:lnTo>
                <a:lnTo>
                  <a:pt x="0" y="567689"/>
                </a:lnTo>
                <a:lnTo>
                  <a:pt x="3524" y="585215"/>
                </a:lnTo>
                <a:lnTo>
                  <a:pt x="13144" y="599503"/>
                </a:lnTo>
                <a:lnTo>
                  <a:pt x="27431" y="609123"/>
                </a:lnTo>
                <a:lnTo>
                  <a:pt x="44957" y="612647"/>
                </a:lnTo>
                <a:lnTo>
                  <a:pt x="3106674" y="612647"/>
                </a:lnTo>
                <a:lnTo>
                  <a:pt x="3124200" y="609123"/>
                </a:lnTo>
                <a:lnTo>
                  <a:pt x="3138487" y="599503"/>
                </a:lnTo>
                <a:lnTo>
                  <a:pt x="3148107" y="585215"/>
                </a:lnTo>
                <a:lnTo>
                  <a:pt x="3151631" y="567689"/>
                </a:lnTo>
                <a:lnTo>
                  <a:pt x="3151631" y="44957"/>
                </a:lnTo>
                <a:lnTo>
                  <a:pt x="3148107" y="27431"/>
                </a:lnTo>
                <a:lnTo>
                  <a:pt x="3138487" y="13144"/>
                </a:lnTo>
                <a:lnTo>
                  <a:pt x="3124200" y="3524"/>
                </a:lnTo>
                <a:lnTo>
                  <a:pt x="3106674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0" y="44957"/>
                </a:moveTo>
                <a:lnTo>
                  <a:pt x="3524" y="27431"/>
                </a:lnTo>
                <a:lnTo>
                  <a:pt x="13144" y="13144"/>
                </a:lnTo>
                <a:lnTo>
                  <a:pt x="27432" y="3524"/>
                </a:lnTo>
                <a:lnTo>
                  <a:pt x="44957" y="0"/>
                </a:lnTo>
                <a:lnTo>
                  <a:pt x="3106674" y="0"/>
                </a:lnTo>
                <a:lnTo>
                  <a:pt x="3124200" y="3524"/>
                </a:lnTo>
                <a:lnTo>
                  <a:pt x="3138487" y="13144"/>
                </a:lnTo>
                <a:lnTo>
                  <a:pt x="3148107" y="27431"/>
                </a:lnTo>
                <a:lnTo>
                  <a:pt x="3151631" y="44957"/>
                </a:lnTo>
                <a:lnTo>
                  <a:pt x="3151631" y="567689"/>
                </a:lnTo>
                <a:lnTo>
                  <a:pt x="3148107" y="585215"/>
                </a:lnTo>
                <a:lnTo>
                  <a:pt x="3138487" y="599503"/>
                </a:lnTo>
                <a:lnTo>
                  <a:pt x="3124200" y="609123"/>
                </a:lnTo>
                <a:lnTo>
                  <a:pt x="3106674" y="612647"/>
                </a:lnTo>
                <a:lnTo>
                  <a:pt x="44957" y="612647"/>
                </a:lnTo>
                <a:lnTo>
                  <a:pt x="27431" y="609123"/>
                </a:lnTo>
                <a:lnTo>
                  <a:pt x="13144" y="599503"/>
                </a:lnTo>
                <a:lnTo>
                  <a:pt x="3524" y="585215"/>
                </a:lnTo>
                <a:lnTo>
                  <a:pt x="0" y="567689"/>
                </a:lnTo>
                <a:lnTo>
                  <a:pt x="0" y="44957"/>
                </a:lnTo>
                <a:close/>
              </a:path>
            </a:pathLst>
          </a:custGeom>
          <a:ln w="1219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252" y="218694"/>
            <a:ext cx="10991494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746" y="1661540"/>
            <a:ext cx="10906506" cy="4241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2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 err="1">
                <a:latin typeface="+mj-lt"/>
              </a:rPr>
              <a:t>Держгеокадастр</a:t>
            </a:r>
            <a:r>
              <a:rPr lang="uk-UA" sz="4000" b="1" dirty="0">
                <a:latin typeface="+mj-lt"/>
              </a:rPr>
              <a:t> роз’яснює</a:t>
            </a:r>
            <a:endParaRPr lang="uk-UA" sz="4800" b="1" dirty="0">
              <a:latin typeface="+mj-lt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90600" y="2286000"/>
            <a:ext cx="1013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Варіанти </a:t>
            </a:r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приведення відомостей про цільове призначення земельної ділянки </a:t>
            </a:r>
            <a:endParaRPr lang="uk-UA" sz="3600" b="1" i="1" dirty="0" smtClean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3600" b="1" i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у </a:t>
            </a:r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відповідність до діючого Класифікатора видів цільового призначення земельних ділянок</a:t>
            </a:r>
            <a:endParaRPr lang="uk-UA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494072" y="964918"/>
            <a:ext cx="9565379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latin typeface="+mj-lt"/>
              </a:rPr>
              <a:t>1. Державному </a:t>
            </a:r>
            <a:r>
              <a:rPr lang="uk-UA" sz="2400" b="1" dirty="0">
                <a:latin typeface="+mj-lt"/>
              </a:rPr>
              <a:t>кадастровому реєстраторові </a:t>
            </a:r>
            <a:r>
              <a:rPr lang="uk-UA" sz="2400" b="1" dirty="0" smtClean="0">
                <a:latin typeface="+mj-lt"/>
              </a:rPr>
              <a:t>подаються: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19" y="2119987"/>
            <a:ext cx="1905001" cy="1905001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до </a:t>
            </a:r>
            <a:r>
              <a:rPr lang="uk-UA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затвердженого </a:t>
            </a:r>
            <a:r>
              <a:rPr lang="uk-UA" dirty="0">
                <a:solidFill>
                  <a:schemeClr val="tx2"/>
                </a:solidFill>
              </a:rPr>
              <a:t>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документація із землеустрою (матеріали формування земельної ділянки або проект землеустрою щодо зміни цільового призначення земельної ділянки)</a:t>
            </a:r>
            <a:endParaRPr lang="uk-UA" sz="2000" b="1" dirty="0">
              <a:solidFill>
                <a:schemeClr val="tx2"/>
              </a:solidFill>
            </a:endParaRP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390" y="2140040"/>
            <a:ext cx="1766061" cy="1766061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75910" y="2653387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818018" y="2660541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51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371600" y="926663"/>
            <a:ext cx="9288380" cy="1016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2. За </a:t>
            </a:r>
            <a:r>
              <a:rPr lang="uk-UA" sz="2400" b="1" dirty="0"/>
              <a:t>умови наявності у Державному земельному кадастрі 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>відомостей </a:t>
            </a:r>
            <a:r>
              <a:rPr lang="uk-UA" sz="2400" b="1" dirty="0"/>
              <a:t>про затверджені функціональні зони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2133600" cy="2133600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971800" y="3276600"/>
            <a:ext cx="8610600" cy="28330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r>
              <a:rPr lang="uk-UA" sz="2400" dirty="0" smtClean="0">
                <a:solidFill>
                  <a:schemeClr val="tx2"/>
                </a:solidFill>
              </a:rPr>
              <a:t/>
            </a:r>
            <a:br>
              <a:rPr lang="uk-UA" sz="2400" dirty="0" smtClean="0">
                <a:solidFill>
                  <a:schemeClr val="tx2"/>
                </a:solidFill>
              </a:rPr>
            </a:br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5105400" y="205408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4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143000" y="926663"/>
            <a:ext cx="10325101" cy="82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3. За </a:t>
            </a:r>
            <a:r>
              <a:rPr lang="uk-UA" sz="2400" b="1" dirty="0"/>
              <a:t>умови </a:t>
            </a:r>
            <a:r>
              <a:rPr lang="uk-UA" sz="2400" b="1" dirty="0" smtClean="0"/>
              <a:t>відсутності </a:t>
            </a:r>
            <a:r>
              <a:rPr lang="uk-UA" sz="2400" b="1" dirty="0"/>
              <a:t>у Державному земельному </a:t>
            </a:r>
            <a:r>
              <a:rPr lang="uk-UA" sz="2400" b="1" dirty="0" smtClean="0"/>
              <a:t>кадастрі відомостей </a:t>
            </a:r>
          </a:p>
          <a:p>
            <a:pPr lvl="0" algn="ctr"/>
            <a:r>
              <a:rPr lang="uk-UA" sz="2400" b="1" dirty="0" smtClean="0"/>
              <a:t>про </a:t>
            </a:r>
            <a:r>
              <a:rPr lang="uk-UA" sz="2400" b="1" dirty="0"/>
              <a:t>затверджені функціональні зони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62" y="2329919"/>
            <a:ext cx="1572976" cy="1572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2163906"/>
            <a:ext cx="1905001" cy="1905001"/>
          </a:xfrm>
          <a:prstGeom prst="rect">
            <a:avLst/>
          </a:prstGeom>
        </p:spPr>
      </p:pic>
      <p:sp>
        <p:nvSpPr>
          <p:cNvPr id="9" name="Ліва фігурна дужка 8"/>
          <p:cNvSpPr/>
          <p:nvPr/>
        </p:nvSpPr>
        <p:spPr>
          <a:xfrm rot="5400000">
            <a:off x="5776734" y="-307807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71" y="2262434"/>
            <a:ext cx="1744730" cy="1744730"/>
          </a:xfrm>
          <a:prstGeom prst="rect">
            <a:avLst/>
          </a:prstGeom>
        </p:spPr>
      </p:pic>
      <p:sp>
        <p:nvSpPr>
          <p:cNvPr id="16" name="Округлений прямокутник 15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до </a:t>
            </a:r>
            <a:r>
              <a:rPr lang="uk-UA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затвердженого </a:t>
            </a:r>
            <a:r>
              <a:rPr lang="uk-UA" dirty="0">
                <a:solidFill>
                  <a:schemeClr val="tx2"/>
                </a:solidFill>
              </a:rPr>
              <a:t>постановою КМУ від 17.10.2012 № 1051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витяг з містобудівної документації</a:t>
            </a:r>
            <a:endParaRPr lang="uk-UA" sz="2400" b="1" dirty="0">
              <a:solidFill>
                <a:schemeClr val="tx2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3739237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776335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2200" b="1" dirty="0" smtClean="0">
                <a:latin typeface="+mj-lt"/>
              </a:rPr>
              <a:t>Випадок 3. </a:t>
            </a:r>
            <a:r>
              <a:rPr lang="uk-UA" sz="2200" b="1" dirty="0">
                <a:latin typeface="+mj-lt"/>
              </a:rPr>
              <a:t>Відомості про цільове призначення земельної ділянки </a:t>
            </a:r>
            <a:r>
              <a:rPr lang="uk-UA" sz="2200" b="1" dirty="0" err="1">
                <a:latin typeface="+mj-lt"/>
              </a:rPr>
              <a:t>внесено</a:t>
            </a:r>
            <a:r>
              <a:rPr lang="uk-UA" sz="2200" b="1" dirty="0">
                <a:latin typeface="+mj-lt"/>
              </a:rPr>
              <a:t> до Державного земельного кадастру з </a:t>
            </a:r>
            <a:r>
              <a:rPr lang="uk-UA" sz="2200" b="1" dirty="0" smtClean="0">
                <a:latin typeface="+mj-lt"/>
              </a:rPr>
              <a:t>помилкою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966855"/>
            <a:ext cx="11811000" cy="105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До відомостей Державного земельного кадастру </a:t>
            </a:r>
            <a:r>
              <a:rPr lang="uk-UA" sz="2200" b="1" dirty="0" err="1" smtClean="0"/>
              <a:t>внесено</a:t>
            </a:r>
            <a:r>
              <a:rPr lang="uk-UA" sz="2200" b="1" dirty="0" smtClean="0"/>
              <a:t> </a:t>
            </a:r>
            <a:r>
              <a:rPr lang="uk-UA" sz="2200" b="1" dirty="0"/>
              <a:t>цільове призначення, 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яке </a:t>
            </a:r>
            <a:r>
              <a:rPr lang="uk-UA" sz="2200" b="1" dirty="0"/>
              <a:t>не відповідає цільовому призначенню, встановленому рішенням органу 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виконавчої </a:t>
            </a:r>
            <a:r>
              <a:rPr lang="uk-UA" sz="2200" b="1" dirty="0"/>
              <a:t>влади або органу місцевого самоврядування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53" y="2635586"/>
            <a:ext cx="746242" cy="746242"/>
          </a:xfrm>
          <a:prstGeom prst="rect">
            <a:avLst/>
          </a:prstGeom>
        </p:spPr>
      </p:pic>
      <p:sp>
        <p:nvSpPr>
          <p:cNvPr id="10" name="Округлений прямокутник 9"/>
          <p:cNvSpPr/>
          <p:nvPr/>
        </p:nvSpPr>
        <p:spPr>
          <a:xfrm>
            <a:off x="252553" y="3426520"/>
            <a:ext cx="2552052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заява </a:t>
            </a:r>
            <a:r>
              <a:rPr lang="uk-UA" sz="1200" dirty="0">
                <a:solidFill>
                  <a:schemeClr val="tx2"/>
                </a:solidFill>
              </a:rPr>
              <a:t>заінтересованої особи за формою згідно з додатком 35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 Порядку </a:t>
            </a:r>
            <a:r>
              <a:rPr lang="uk-UA" sz="1200" dirty="0">
                <a:solidFill>
                  <a:schemeClr val="tx2"/>
                </a:solidFill>
              </a:rPr>
              <a:t>ведення державного земельного кадастру, </a:t>
            </a:r>
            <a:r>
              <a:rPr lang="uk-UA" sz="12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1200" dirty="0">
                <a:solidFill>
                  <a:schemeClr val="tx2"/>
                </a:solidFill>
              </a:rPr>
              <a:t>постановою КМУ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від </a:t>
            </a:r>
            <a:r>
              <a:rPr lang="uk-UA" sz="1200" dirty="0">
                <a:solidFill>
                  <a:schemeClr val="tx2"/>
                </a:solidFill>
              </a:rPr>
              <a:t>17.10.2012 № 1051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26" y="2613163"/>
            <a:ext cx="699748" cy="699748"/>
          </a:xfrm>
          <a:prstGeom prst="rect">
            <a:avLst/>
          </a:prstGeom>
        </p:spPr>
      </p:pic>
      <p:sp>
        <p:nvSpPr>
          <p:cNvPr id="18" name="Округлений прямокутник 17"/>
          <p:cNvSpPr/>
          <p:nvPr/>
        </p:nvSpPr>
        <p:spPr>
          <a:xfrm>
            <a:off x="4678345" y="3381828"/>
            <a:ext cx="2552052" cy="12988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документи </a:t>
            </a:r>
            <a:r>
              <a:rPr lang="uk-UA" sz="1200" dirty="0">
                <a:solidFill>
                  <a:schemeClr val="tx2"/>
                </a:solidFill>
              </a:rPr>
              <a:t>(або їх посвідчені копії), на підставі яких до Державного земельного кадастру внесені відомості щодо цільового призначення земельної ділянки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93" y="4899258"/>
            <a:ext cx="700393" cy="700393"/>
          </a:xfrm>
          <a:prstGeom prst="rect">
            <a:avLst/>
          </a:prstGeom>
        </p:spPr>
      </p:pic>
      <p:sp>
        <p:nvSpPr>
          <p:cNvPr id="21" name="Округлений прямокутник 20"/>
          <p:cNvSpPr/>
          <p:nvPr/>
        </p:nvSpPr>
        <p:spPr>
          <a:xfrm>
            <a:off x="5090779" y="5717763"/>
            <a:ext cx="1804914" cy="699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документи </a:t>
            </a:r>
            <a:r>
              <a:rPr lang="uk-UA" sz="1200" dirty="0">
                <a:solidFill>
                  <a:schemeClr val="tx2"/>
                </a:solidFill>
              </a:rPr>
              <a:t>що містять технічні помилки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2158908" y="5098650"/>
            <a:ext cx="2541919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dirty="0" smtClean="0">
                <a:solidFill>
                  <a:schemeClr val="tx2"/>
                </a:solidFill>
              </a:rPr>
              <a:t>документи </a:t>
            </a:r>
            <a:r>
              <a:rPr lang="uk-UA" sz="1100" dirty="0">
                <a:solidFill>
                  <a:schemeClr val="tx2"/>
                </a:solidFill>
              </a:rPr>
              <a:t>з виправленими технічними помилками, які є підставою для виправлення відповідних технічних помилок у відомостях Державного земельного кадастру (виготовляються сертифікованим </a:t>
            </a:r>
            <a:r>
              <a:rPr lang="uk-UA" sz="1100" dirty="0" smtClean="0">
                <a:solidFill>
                  <a:schemeClr val="tx2"/>
                </a:solidFill>
              </a:rPr>
              <a:t>інженером-землевпорядником</a:t>
            </a:r>
            <a:r>
              <a:rPr lang="uk-UA" sz="11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9444057" y="3390952"/>
            <a:ext cx="2545977" cy="1311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електронний </a:t>
            </a:r>
            <a:r>
              <a:rPr lang="uk-UA" sz="1200" dirty="0">
                <a:solidFill>
                  <a:schemeClr val="tx2"/>
                </a:solidFill>
              </a:rPr>
              <a:t>документ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з 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7467600" y="5146555"/>
            <a:ext cx="2540115" cy="13184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</a:t>
            </a:r>
            <a:r>
              <a:rPr lang="uk-UA" sz="1200" dirty="0">
                <a:solidFill>
                  <a:schemeClr val="tx2"/>
                </a:solidFill>
              </a:rPr>
              <a:t>, що підтверджує оплату послуг з виправлення технічних помилок у відомостях щодо цільового призначення земельної ділянки Державному земельному кадастрі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16" y="4299669"/>
            <a:ext cx="761999" cy="7619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207" y="2518188"/>
            <a:ext cx="838200" cy="838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63" y="4316289"/>
            <a:ext cx="725272" cy="725272"/>
          </a:xfrm>
          <a:prstGeom prst="rect">
            <a:avLst/>
          </a:prstGeom>
        </p:spPr>
      </p:pic>
      <p:sp>
        <p:nvSpPr>
          <p:cNvPr id="27" name="Ліва фігурна дужка 26"/>
          <p:cNvSpPr/>
          <p:nvPr/>
        </p:nvSpPr>
        <p:spPr>
          <a:xfrm rot="5400000">
            <a:off x="5548134" y="-2779143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172748" y="2507412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Замовник документації із землеустрою за рахунок власних коштів обирає</a:t>
            </a:r>
            <a:endParaRPr lang="ru-RU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3225924" y="2505387"/>
            <a:ext cx="183045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Розробник документації із землеустрою </a:t>
            </a:r>
            <a:endParaRPr lang="ru-RU" sz="1200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8594875" y="1645449"/>
            <a:ext cx="232517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Строк виконання робіт</a:t>
            </a:r>
            <a:endParaRPr lang="ru-RU" sz="1200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8634046" y="3185611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Вартість </a:t>
            </a:r>
            <a:r>
              <a:rPr lang="uk-UA" sz="1200" dirty="0"/>
              <a:t>виконання робіт</a:t>
            </a:r>
            <a:endParaRPr lang="ru-RU" sz="12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89938" y="519412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Інформація про сертифікованих </a:t>
            </a:r>
          </a:p>
          <a:p>
            <a:pPr algn="ctr"/>
            <a:r>
              <a:rPr lang="uk-UA" sz="1200" dirty="0" smtClean="0"/>
              <a:t>інженерів-землевпорядників</a:t>
            </a:r>
            <a:endParaRPr lang="ru-RU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327815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Сайт Держгеокадастру</a:t>
            </a:r>
          </a:p>
          <a:p>
            <a:pPr algn="ctr"/>
            <a:r>
              <a:rPr lang="en-US" sz="1200" dirty="0" smtClean="0"/>
              <a:t>land.gov.ua</a:t>
            </a:r>
            <a:endParaRPr lang="ru-RU" sz="1200" dirty="0"/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630331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Розділ «Онлайн сервіси»</a:t>
            </a:r>
            <a:endParaRPr lang="ru-RU" sz="1200" dirty="0"/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9328478" y="452566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Державний реєстр</a:t>
            </a:r>
          </a:p>
          <a:p>
            <a:pPr algn="ctr"/>
            <a:r>
              <a:rPr lang="uk-UA" sz="1200" dirty="0"/>
              <a:t>сертифікованих </a:t>
            </a:r>
            <a:endParaRPr lang="uk-UA" sz="1200" dirty="0" smtClean="0"/>
          </a:p>
          <a:p>
            <a:pPr algn="ctr"/>
            <a:r>
              <a:rPr lang="uk-UA" sz="1200" dirty="0" smtClean="0"/>
              <a:t>інженерів-землевпорядників</a:t>
            </a:r>
            <a:endParaRPr lang="ru-RU" sz="1200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278159" y="6036374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Територіальні органи Держгеокадастру </a:t>
            </a:r>
          </a:p>
          <a:p>
            <a:pPr algn="ctr"/>
            <a:r>
              <a:rPr lang="uk-UA" sz="1200" dirty="0" smtClean="0"/>
              <a:t>у Вашому регіоні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1" y="4482968"/>
            <a:ext cx="603734" cy="60373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30" y="4049988"/>
            <a:ext cx="432980" cy="43298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53" y="1068124"/>
            <a:ext cx="542013" cy="5420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22" y="1723822"/>
            <a:ext cx="713036" cy="71303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972" y="3941661"/>
            <a:ext cx="559110" cy="55911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10" y="3891476"/>
            <a:ext cx="609295" cy="60929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4" y="1764604"/>
            <a:ext cx="751648" cy="7516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516252"/>
            <a:ext cx="575882" cy="57588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640" y="5327308"/>
            <a:ext cx="684143" cy="684143"/>
          </a:xfrm>
          <a:prstGeom prst="rect">
            <a:avLst/>
          </a:prstGeom>
        </p:spPr>
      </p:pic>
      <p:sp>
        <p:nvSpPr>
          <p:cNvPr id="35" name="Округлений прямокутник 34"/>
          <p:cNvSpPr/>
          <p:nvPr/>
        </p:nvSpPr>
        <p:spPr>
          <a:xfrm>
            <a:off x="5924946" y="2505387"/>
            <a:ext cx="1745544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Заключення договору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43" y="1720355"/>
            <a:ext cx="738584" cy="738584"/>
          </a:xfrm>
          <a:prstGeom prst="rect">
            <a:avLst/>
          </a:prstGeom>
        </p:spPr>
      </p:pic>
      <p:cxnSp>
        <p:nvCxnSpPr>
          <p:cNvPr id="37" name="Пряма зі стрілкою 36"/>
          <p:cNvCxnSpPr/>
          <p:nvPr/>
        </p:nvCxnSpPr>
        <p:spPr>
          <a:xfrm>
            <a:off x="2590800" y="280419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 зі стрілкою 41"/>
          <p:cNvCxnSpPr/>
          <p:nvPr/>
        </p:nvCxnSpPr>
        <p:spPr>
          <a:xfrm>
            <a:off x="5181600" y="2797778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зі стрілкою 42"/>
          <p:cNvCxnSpPr/>
          <p:nvPr/>
        </p:nvCxnSpPr>
        <p:spPr>
          <a:xfrm flipV="1">
            <a:off x="7772400" y="2024604"/>
            <a:ext cx="711510" cy="387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/>
          <p:cNvCxnSpPr/>
          <p:nvPr/>
        </p:nvCxnSpPr>
        <p:spPr>
          <a:xfrm>
            <a:off x="7772400" y="3092134"/>
            <a:ext cx="766655" cy="260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зі стрілкою 48"/>
          <p:cNvCxnSpPr/>
          <p:nvPr/>
        </p:nvCxnSpPr>
        <p:spPr>
          <a:xfrm>
            <a:off x="5634062" y="484044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зі стрілкою 49"/>
          <p:cNvCxnSpPr/>
          <p:nvPr/>
        </p:nvCxnSpPr>
        <p:spPr>
          <a:xfrm>
            <a:off x="8700717" y="4802420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>
          <a:xfrm flipV="1">
            <a:off x="2590799" y="4840443"/>
            <a:ext cx="635125" cy="298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/>
          <p:nvPr/>
        </p:nvCxnSpPr>
        <p:spPr>
          <a:xfrm>
            <a:off x="2590800" y="5779724"/>
            <a:ext cx="635124" cy="316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296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руглений прямокутник 2"/>
          <p:cNvSpPr/>
          <p:nvPr/>
        </p:nvSpPr>
        <p:spPr>
          <a:xfrm>
            <a:off x="288784" y="1591424"/>
            <a:ext cx="2286000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Звернення до сертифікованого інженера</a:t>
            </a:r>
            <a:r>
              <a:rPr lang="en-US" sz="1200" dirty="0" smtClean="0">
                <a:solidFill>
                  <a:schemeClr val="tx2"/>
                </a:solidFill>
              </a:rPr>
              <a:t>-</a:t>
            </a:r>
            <a:r>
              <a:rPr lang="uk-UA" sz="1200" dirty="0" smtClean="0">
                <a:solidFill>
                  <a:schemeClr val="tx2"/>
                </a:solidFill>
              </a:rPr>
              <a:t> землевпорядника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0073143" y="1581406"/>
            <a:ext cx="1943253" cy="60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Сертифікований </a:t>
            </a:r>
          </a:p>
          <a:p>
            <a:pPr algn="ctr"/>
            <a:r>
              <a:rPr lang="uk-UA" sz="1200" dirty="0" smtClean="0"/>
              <a:t>інженер-землевпорядник</a:t>
            </a:r>
            <a:endParaRPr lang="uk-UA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10537073" y="4613274"/>
            <a:ext cx="1501673" cy="6061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Через </a:t>
            </a:r>
            <a:r>
              <a:rPr lang="uk-UA" sz="1200" dirty="0">
                <a:solidFill>
                  <a:schemeClr val="tx2"/>
                </a:solidFill>
              </a:rPr>
              <a:t>електронний </a:t>
            </a:r>
            <a:endParaRPr lang="uk-UA" sz="1200" dirty="0" smtClean="0">
              <a:solidFill>
                <a:schemeClr val="tx2"/>
              </a:solidFill>
            </a:endParaRPr>
          </a:p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сервіс </a:t>
            </a:r>
            <a:r>
              <a:rPr lang="uk-UA" sz="1200" dirty="0">
                <a:solidFill>
                  <a:schemeClr val="tx2"/>
                </a:solidFill>
              </a:rPr>
              <a:t>(кабінет)</a:t>
            </a: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682122" y="3200035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14 робочих днів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614302" y="5822348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2 робочих дня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7546940" y="3193088"/>
            <a:ext cx="2526203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Заява про внесення відомостей (змін до них) до Державного земельного кадастру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7501134" y="5893124"/>
            <a:ext cx="2585598" cy="7547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Заява про виправлення технічних помилок, допущених під час ведення Державного земельного кадастру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5455181" y="4952919"/>
            <a:ext cx="1834175" cy="559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Державний кадастровий реєстратор</a:t>
            </a:r>
            <a:endParaRPr lang="uk-UA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85045" y="5098056"/>
            <a:ext cx="2406579" cy="921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Обирається програмним забезпеченням Державного земельного кадастру за принципом випадковості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333303" y="3257659"/>
            <a:ext cx="2310065" cy="760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Внесення змін до відомостей </a:t>
            </a:r>
          </a:p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Державного земельного кадастру безоплатно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 smtClean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  <a:endParaRPr lang="uk-UA" sz="24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894782"/>
            <a:ext cx="719091" cy="71909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38" y="3894009"/>
            <a:ext cx="672942" cy="67294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570" y="894782"/>
            <a:ext cx="658242" cy="65824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15" y="4467119"/>
            <a:ext cx="558352" cy="55835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8" y="2571748"/>
            <a:ext cx="590405" cy="59040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847" y="4217530"/>
            <a:ext cx="698842" cy="69884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82" y="2450312"/>
            <a:ext cx="670484" cy="670484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38" y="5208093"/>
            <a:ext cx="652938" cy="65293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2566233"/>
            <a:ext cx="542013" cy="542013"/>
          </a:xfrm>
          <a:prstGeom prst="rect">
            <a:avLst/>
          </a:prstGeom>
        </p:spPr>
      </p:pic>
      <p:sp>
        <p:nvSpPr>
          <p:cNvPr id="47" name="Округлений прямокутник 46"/>
          <p:cNvSpPr/>
          <p:nvPr/>
        </p:nvSpPr>
        <p:spPr>
          <a:xfrm>
            <a:off x="7546941" y="4264309"/>
            <a:ext cx="2526202" cy="5418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+ відповідні документи, необхідні </a:t>
            </a:r>
            <a:r>
              <a:rPr lang="uk-UA" sz="1200" dirty="0">
                <a:solidFill>
                  <a:schemeClr val="tx2"/>
                </a:solidFill>
              </a:rPr>
              <a:t>для внесення таких </a:t>
            </a:r>
            <a:r>
              <a:rPr lang="uk-UA" sz="1200" dirty="0" smtClean="0">
                <a:solidFill>
                  <a:schemeClr val="tx2"/>
                </a:solidFill>
              </a:rPr>
              <a:t>змін/виправлень</a:t>
            </a:r>
            <a:endParaRPr lang="uk-UA" sz="1200" b="1" dirty="0">
              <a:solidFill>
                <a:schemeClr val="tx2"/>
              </a:solidFill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>
            <a:off x="2640371" y="1896224"/>
            <a:ext cx="74327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>
            <a:off x="11216788" y="2234814"/>
            <a:ext cx="34172" cy="1574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5188546"/>
            <a:ext cx="542013" cy="542013"/>
          </a:xfrm>
          <a:prstGeom prst="rect">
            <a:avLst/>
          </a:prstGeom>
        </p:spPr>
      </p:pic>
      <p:cxnSp>
        <p:nvCxnSpPr>
          <p:cNvPr id="28" name="Пряма зі стрілкою 27"/>
          <p:cNvCxnSpPr>
            <a:stCxn id="8" idx="3"/>
            <a:endCxn id="10" idx="1"/>
          </p:cNvCxnSpPr>
          <p:nvPr/>
        </p:nvCxnSpPr>
        <p:spPr>
          <a:xfrm flipV="1">
            <a:off x="5289211" y="3497888"/>
            <a:ext cx="2257729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 зі стрілкою 63"/>
          <p:cNvCxnSpPr/>
          <p:nvPr/>
        </p:nvCxnSpPr>
        <p:spPr>
          <a:xfrm>
            <a:off x="6392327" y="3504835"/>
            <a:ext cx="15222" cy="636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 зі стрілкою 64"/>
          <p:cNvCxnSpPr/>
          <p:nvPr/>
        </p:nvCxnSpPr>
        <p:spPr>
          <a:xfrm flipV="1">
            <a:off x="6415921" y="5558928"/>
            <a:ext cx="2155" cy="604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зі стрілкою 65"/>
          <p:cNvCxnSpPr/>
          <p:nvPr/>
        </p:nvCxnSpPr>
        <p:spPr>
          <a:xfrm flipV="1">
            <a:off x="5254348" y="6176631"/>
            <a:ext cx="2257730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 зі стрілкою 75"/>
          <p:cNvCxnSpPr>
            <a:stCxn id="10" idx="2"/>
            <a:endCxn id="47" idx="0"/>
          </p:cNvCxnSpPr>
          <p:nvPr/>
        </p:nvCxnSpPr>
        <p:spPr>
          <a:xfrm>
            <a:off x="8810042" y="3802688"/>
            <a:ext cx="0" cy="4616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/>
          <p:nvPr/>
        </p:nvCxnSpPr>
        <p:spPr>
          <a:xfrm>
            <a:off x="8830707" y="4806198"/>
            <a:ext cx="0" cy="3704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 зі стрілкою 80"/>
          <p:cNvCxnSpPr>
            <a:endCxn id="15" idx="3"/>
          </p:cNvCxnSpPr>
          <p:nvPr/>
        </p:nvCxnSpPr>
        <p:spPr>
          <a:xfrm flipH="1" flipV="1">
            <a:off x="2643368" y="3637817"/>
            <a:ext cx="2811813" cy="9754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>
            <a:endCxn id="14" idx="3"/>
          </p:cNvCxnSpPr>
          <p:nvPr/>
        </p:nvCxnSpPr>
        <p:spPr>
          <a:xfrm flipH="1">
            <a:off x="2691624" y="4613274"/>
            <a:ext cx="2763557" cy="945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 зі стрілкою 87"/>
          <p:cNvCxnSpPr/>
          <p:nvPr/>
        </p:nvCxnSpPr>
        <p:spPr>
          <a:xfrm flipH="1" flipV="1">
            <a:off x="10099664" y="3526831"/>
            <a:ext cx="825253" cy="643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 зі стрілкою 91"/>
          <p:cNvCxnSpPr/>
          <p:nvPr/>
        </p:nvCxnSpPr>
        <p:spPr>
          <a:xfrm flipH="1">
            <a:off x="10142373" y="5311953"/>
            <a:ext cx="809066" cy="815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2137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Відомості вносяться у вигляді коду цільового призначення у форматі 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.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 </a:t>
            </a:r>
            <a:r>
              <a:rPr lang="uk-UA" sz="2400" b="1" dirty="0"/>
              <a:t>(5 символів включаючи крапку</a:t>
            </a:r>
            <a:r>
              <a:rPr lang="uk-UA" sz="2400" b="1" dirty="0" smtClean="0"/>
              <a:t>)</a:t>
            </a:r>
            <a:endParaRPr lang="uk-UA" sz="2400" b="1" dirty="0" smtClean="0">
              <a:latin typeface="+mj-lt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30748" y="4410925"/>
            <a:ext cx="11732652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Код цільового призначення відповідає Класифікатору видів цільового призначення земельних ділянок (додаток 59 до Порядку ведення державного земельного кадастру, затвердженого постановою КМУ від 17.10.2012 № </a:t>
            </a:r>
            <a:r>
              <a:rPr lang="uk-UA" sz="2400" dirty="0" smtClean="0">
                <a:solidFill>
                  <a:schemeClr val="tx2"/>
                </a:solidFill>
              </a:rPr>
              <a:t>1051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uk-UA" sz="2400" dirty="0" smtClean="0">
                <a:solidFill>
                  <a:schemeClr val="tx2"/>
                </a:solidFill>
              </a:rPr>
              <a:t>«Про </a:t>
            </a:r>
            <a:r>
              <a:rPr lang="uk-UA" sz="2400" dirty="0">
                <a:solidFill>
                  <a:schemeClr val="tx2"/>
                </a:solidFill>
              </a:rPr>
              <a:t>затвердження Порядку ведення Державного земельного кадастру»)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2743200" y="332039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6082420" y="223559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526" y="1122118"/>
            <a:ext cx="1064796" cy="10647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5576"/>
            <a:ext cx="981979" cy="981979"/>
          </a:xfrm>
          <a:prstGeom prst="rect">
            <a:avLst/>
          </a:prstGeom>
        </p:spPr>
      </p:pic>
      <p:sp>
        <p:nvSpPr>
          <p:cNvPr id="14" name="Округлений прямокутник 13"/>
          <p:cNvSpPr/>
          <p:nvPr/>
        </p:nvSpPr>
        <p:spPr>
          <a:xfrm>
            <a:off x="7315200" y="1081328"/>
            <a:ext cx="4648200" cy="20856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Внесення письмової назви цільового призначення разом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2"/>
                </a:solidFill>
              </a:rPr>
              <a:t>з </a:t>
            </a:r>
            <a:r>
              <a:rPr lang="uk-UA" sz="2400" dirty="0">
                <a:solidFill>
                  <a:schemeClr val="tx2"/>
                </a:solidFill>
              </a:rPr>
              <a:t>кодом</a:t>
            </a:r>
          </a:p>
        </p:txBody>
      </p:sp>
    </p:spTree>
    <p:extLst>
      <p:ext uri="{BB962C8B-B14F-4D97-AF65-F5344CB8AC3E}">
        <p14:creationId xmlns:p14="http://schemas.microsoft.com/office/powerpoint/2010/main" val="36536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1565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Цільове </a:t>
            </a:r>
            <a:r>
              <a:rPr lang="uk-UA" sz="2400" b="1" dirty="0"/>
              <a:t>призначення земельної ділянки визначено згідно </a:t>
            </a:r>
            <a:endParaRPr lang="uk-UA" sz="2400" b="1" dirty="0" smtClean="0"/>
          </a:p>
          <a:p>
            <a:pPr lvl="0" algn="ctr"/>
            <a:r>
              <a:rPr lang="uk-UA" sz="2400" b="1" dirty="0" smtClean="0"/>
              <a:t>із Класифікатором, </a:t>
            </a:r>
          </a:p>
          <a:p>
            <a:pPr lvl="0" algn="ctr"/>
            <a:r>
              <a:rPr lang="uk-UA" sz="2400" b="1" dirty="0" smtClean="0"/>
              <a:t>проте </a:t>
            </a:r>
            <a:r>
              <a:rPr lang="uk-UA" sz="2400" b="1" dirty="0"/>
              <a:t>не зазначено його код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" y="4008096"/>
            <a:ext cx="1936942" cy="1936942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743200" y="3976012"/>
            <a:ext cx="92202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1897050" y="2761863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5981700" y="1317457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7315200" y="1030009"/>
            <a:ext cx="4648200" cy="15654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solidFill>
                  <a:schemeClr val="tx2"/>
                </a:solidFill>
              </a:rPr>
              <a:t>До </a:t>
            </a:r>
            <a:r>
              <a:rPr lang="uk-UA" sz="2400" b="1" dirty="0">
                <a:solidFill>
                  <a:schemeClr val="tx2"/>
                </a:solidFill>
              </a:rPr>
              <a:t>відомостей Державного земельного кадастру </a:t>
            </a:r>
            <a:r>
              <a:rPr lang="uk-UA" sz="2400" b="1" dirty="0" err="1" smtClean="0">
                <a:solidFill>
                  <a:schemeClr val="tx2"/>
                </a:solidFill>
              </a:rPr>
              <a:t>внесено</a:t>
            </a:r>
            <a:r>
              <a:rPr lang="uk-UA" sz="2400" b="1" dirty="0" smtClean="0">
                <a:solidFill>
                  <a:schemeClr val="tx2"/>
                </a:solidFill>
              </a:rPr>
              <a:t> назву </a:t>
            </a:r>
            <a:r>
              <a:rPr lang="uk-UA" sz="2400" b="1" dirty="0">
                <a:solidFill>
                  <a:schemeClr val="tx2"/>
                </a:solidFill>
              </a:rPr>
              <a:t>цільового призначення</a:t>
            </a:r>
            <a:endParaRPr lang="uk-UA" sz="3200" b="1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8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 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57200" y="964918"/>
            <a:ext cx="11353800" cy="1092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коли цільове призначення земельної ділянки визначено згідно із документами, </a:t>
            </a:r>
            <a:endParaRPr lang="uk-UA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які 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набрали чинності до прийняття постанови КМУ від 17.10.2012 №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1051 </a:t>
            </a:r>
            <a:endParaRPr lang="uk-UA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«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Про затвердження Порядку ведення Державного земельного кадастру»: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350920" y="3581400"/>
            <a:ext cx="5516480" cy="30284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Українським класифікатором цільового використання землі, затвердженим листом Державного комітету по земельних ресурсах </a:t>
            </a:r>
            <a:endParaRPr lang="uk-UA" sz="21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100" dirty="0" smtClean="0">
                <a:solidFill>
                  <a:schemeClr val="tx2"/>
                </a:solidFill>
              </a:rPr>
              <a:t>від 24.04.1998 </a:t>
            </a:r>
            <a:r>
              <a:rPr lang="uk-UA" sz="2100" dirty="0">
                <a:solidFill>
                  <a:schemeClr val="tx2"/>
                </a:solidFill>
              </a:rPr>
              <a:t>№ 14-1-7/1205 (УКЦВЗ), </a:t>
            </a:r>
            <a:endParaRPr lang="uk-UA" sz="21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100" dirty="0" smtClean="0">
                <a:solidFill>
                  <a:schemeClr val="tx2"/>
                </a:solidFill>
              </a:rPr>
              <a:t>а </a:t>
            </a:r>
            <a:r>
              <a:rPr lang="uk-UA" sz="2100" dirty="0">
                <a:solidFill>
                  <a:schemeClr val="tx2"/>
                </a:solidFill>
              </a:rPr>
              <a:t>також у разі коли таке цільове призначення визначено до набрання чинності УКЦВЗ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6172200" y="3581400"/>
            <a:ext cx="5486400" cy="30744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Класифікацією видів цільового призначення земель</a:t>
            </a:r>
            <a:r>
              <a:rPr lang="uk-UA" sz="2100" dirty="0" smtClean="0">
                <a:solidFill>
                  <a:schemeClr val="tx2"/>
                </a:solidFill>
              </a:rPr>
              <a:t>, затвердженою </a:t>
            </a:r>
            <a:r>
              <a:rPr lang="uk-UA" sz="2100" dirty="0">
                <a:solidFill>
                  <a:schemeClr val="tx2"/>
                </a:solidFill>
              </a:rPr>
              <a:t>наказом Державного комітету України із земельних ресурсів від 23.07.2010 № 548 «Про затвердження Класифікації видів цільового призначення земель», але в поле цифрового коду цільового призначення внесена його назва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43276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Випадок 1</a:t>
            </a:r>
            <a:endParaRPr lang="uk-UA" sz="3200" b="1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727710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Випадок 2</a:t>
            </a:r>
            <a:endParaRPr lang="uk-UA" sz="3200" b="1" dirty="0"/>
          </a:p>
        </p:txBody>
      </p:sp>
      <p:sp>
        <p:nvSpPr>
          <p:cNvPr id="6" name="Потрійна стрілка вліво/вправо/вгору 5"/>
          <p:cNvSpPr/>
          <p:nvPr/>
        </p:nvSpPr>
        <p:spPr>
          <a:xfrm>
            <a:off x="4709360" y="2057400"/>
            <a:ext cx="2567740" cy="1371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xmlns="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1. Варіант 1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18992"/>
            <a:ext cx="116586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Коди цільового використання УКЦВЗ: 1.1, 1.4, 1.5, 1.7, 1.10, 1.10.1, 1.10.2, 1.10.4, 1.10.5, 1.11.2, 1.12.1, 1.12.3, 1.12.4, 1.12.5, 1.12.6, 1.12.8, 1.14.1, 1.14.3, 1.14.4, 1.14.5, 1.14.6, 1.14.7, 1.14.8, 1.20, 1.21.1, 2.1, 2.4, 2.5, 2.7, 3.1, 3.1.1, 3.1.2, 3.1.4, 3.1.5, 3.2.1, 3.2.3, 3.2.4, 3.2.5, 3.2.6, 3.2.7, 3.2.8, 3.4, 6.1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5524500" y="260351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або користувача земельної ділянки, за згодою власника (розпорядника), за формою згідно з додатком 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затвердженого КМУМ від 17.10.2012 № 1051</a:t>
            </a:r>
          </a:p>
        </p:txBody>
      </p:sp>
    </p:spTree>
    <p:extLst>
      <p:ext uri="{BB962C8B-B14F-4D97-AF65-F5344CB8AC3E}">
        <p14:creationId xmlns:p14="http://schemas.microsoft.com/office/powerpoint/2010/main" val="25472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1. Варіант 2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50920" y="964918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Інші коди цільового використання </a:t>
            </a:r>
            <a:r>
              <a:rPr lang="uk-UA" sz="2800" b="1" dirty="0" smtClean="0"/>
              <a:t>УКЦВЗ</a:t>
            </a:r>
            <a:r>
              <a:rPr lang="uk-UA" sz="2800" b="1" dirty="0" smtClean="0">
                <a:latin typeface="+mj-lt"/>
              </a:rPr>
              <a:t>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7" y="2067183"/>
            <a:ext cx="1981203" cy="1981203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до Порядку ведення державного земельного кадастру, затвердженого 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</a:t>
            </a:r>
            <a:r>
              <a:rPr lang="uk-UA" sz="2000" dirty="0" smtClean="0">
                <a:solidFill>
                  <a:schemeClr val="tx2"/>
                </a:solidFill>
              </a:rPr>
              <a:t/>
            </a:r>
            <a:br>
              <a:rPr lang="uk-UA" sz="2000" dirty="0" smtClean="0">
                <a:solidFill>
                  <a:schemeClr val="tx2"/>
                </a:solidFill>
              </a:rPr>
            </a:br>
            <a:r>
              <a:rPr lang="uk-UA" sz="2000" dirty="0" smtClean="0">
                <a:solidFill>
                  <a:schemeClr val="tx2"/>
                </a:solidFill>
              </a:rPr>
              <a:t>з </a:t>
            </a:r>
            <a:r>
              <a:rPr lang="uk-UA" sz="2000" dirty="0">
                <a:solidFill>
                  <a:schemeClr val="tx2"/>
                </a:solidFill>
              </a:rPr>
              <a:t>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500" dirty="0">
                <a:solidFill>
                  <a:schemeClr val="tx2"/>
                </a:solidFill>
              </a:rPr>
              <a:t>лист структурного підрозділу </a:t>
            </a:r>
            <a:r>
              <a:rPr lang="uk-UA" sz="1500" dirty="0" err="1">
                <a:solidFill>
                  <a:schemeClr val="tx2"/>
                </a:solidFill>
              </a:rPr>
              <a:t>Держгеокадастру</a:t>
            </a:r>
            <a:r>
              <a:rPr lang="uk-UA" sz="1500" dirty="0">
                <a:solidFill>
                  <a:schemeClr val="tx2"/>
                </a:solidFill>
              </a:rPr>
              <a:t>, який здійснює повноваження на відповідній території, щодо можливості визначення цільового призначення земельної ділянки згідно з Класифікатором (</a:t>
            </a:r>
            <a:r>
              <a:rPr lang="uk-UA" sz="1500" i="1" dirty="0">
                <a:solidFill>
                  <a:schemeClr val="tx2"/>
                </a:solidFill>
              </a:rPr>
              <a:t>надається протягом 30 календарних днів на запит власника або користувача земельної ділянки з урахуванням матеріалів формування земельної ділянки</a:t>
            </a:r>
            <a:r>
              <a:rPr lang="uk-UA" sz="15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182444"/>
            <a:ext cx="1676532" cy="1676532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33797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916779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xmlns="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1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dirty="0" smtClean="0"/>
              <a:t>внесена </a:t>
            </a:r>
            <a:r>
              <a:rPr lang="uk-UA" sz="2000" b="1" u="sng" dirty="0"/>
              <a:t>лише назва цільового призначення земельної </a:t>
            </a:r>
            <a:r>
              <a:rPr lang="uk-UA" sz="2000" b="1" u="sng" dirty="0" smtClean="0"/>
              <a:t>ділянки</a:t>
            </a:r>
            <a:r>
              <a:rPr lang="uk-UA" sz="2000" b="1" dirty="0" smtClean="0"/>
              <a:t>, </a:t>
            </a:r>
          </a:p>
          <a:p>
            <a:pPr lvl="0" algn="ctr"/>
            <a:r>
              <a:rPr lang="uk-UA" sz="2000" b="1" dirty="0" smtClean="0"/>
              <a:t>яка </a:t>
            </a:r>
            <a:r>
              <a:rPr lang="uk-UA" sz="2000" b="1" dirty="0"/>
              <a:t>чітко відповідає 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Наприклад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8787063" y="1068647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Для 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xmlns="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2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u="sng" dirty="0"/>
              <a:t>одночасно </a:t>
            </a:r>
            <a:r>
              <a:rPr lang="uk-UA" sz="2000" b="1" u="sng" dirty="0" err="1"/>
              <a:t>внесено</a:t>
            </a:r>
            <a:r>
              <a:rPr lang="uk-UA" sz="2000" b="1" u="sng" dirty="0"/>
              <a:t> код </a:t>
            </a:r>
            <a:r>
              <a:rPr lang="uk-UA" sz="2000" b="1" u="sng" dirty="0" smtClean="0"/>
              <a:t>і назву </a:t>
            </a:r>
            <a:r>
              <a:rPr lang="uk-UA" sz="2000" b="1" u="sng" dirty="0"/>
              <a:t>цільового призначення земельної </a:t>
            </a:r>
            <a:r>
              <a:rPr lang="uk-UA" sz="2000" b="1" u="sng" dirty="0" smtClean="0"/>
              <a:t>ділянки</a:t>
            </a:r>
            <a:r>
              <a:rPr lang="uk-UA" sz="2000" b="1" dirty="0" smtClean="0"/>
              <a:t>, </a:t>
            </a:r>
          </a:p>
          <a:p>
            <a:pPr lvl="0" algn="ctr"/>
            <a:r>
              <a:rPr lang="uk-UA" sz="2000" b="1" dirty="0" smtClean="0"/>
              <a:t>які </a:t>
            </a:r>
            <a:r>
              <a:rPr lang="uk-UA" sz="2000" b="1" dirty="0"/>
              <a:t>чітко </a:t>
            </a:r>
            <a:r>
              <a:rPr lang="uk-UA" sz="2000" b="1" dirty="0" smtClean="0"/>
              <a:t>відповідають </a:t>
            </a:r>
            <a:r>
              <a:rPr lang="uk-UA" sz="2000" b="1" dirty="0"/>
              <a:t>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</a:t>
            </a:r>
            <a:r>
              <a:rPr lang="uk-UA" sz="2400" dirty="0" smtClean="0">
                <a:solidFill>
                  <a:schemeClr val="tx2"/>
                </a:solidFill>
              </a:rPr>
              <a:t>,  </a:t>
            </a:r>
            <a:r>
              <a:rPr lang="uk-UA" sz="2400" dirty="0">
                <a:solidFill>
                  <a:schemeClr val="tx2"/>
                </a:solidFill>
              </a:rPr>
              <a:t>затвердженого постановою КМУ від 17.10.2012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Наприклад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8763000" y="1064636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  <a:latin typeface="+mj-lt"/>
              </a:rPr>
              <a:t>01.08 </a:t>
            </a:r>
            <a:r>
              <a:rPr lang="uk-UA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</a:t>
            </a:r>
            <a:r>
              <a:rPr lang="uk-UA" dirty="0" smtClean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ля </a:t>
            </a:r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75515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До відомостей Державного земельного кадастру </a:t>
            </a:r>
            <a:r>
              <a:rPr lang="uk-UA" sz="2400" b="1" dirty="0" err="1" smtClean="0"/>
              <a:t>внесено</a:t>
            </a:r>
            <a:r>
              <a:rPr lang="uk-UA" sz="2400" b="1" dirty="0" smtClean="0"/>
              <a:t>:</a:t>
            </a:r>
          </a:p>
        </p:txBody>
      </p:sp>
      <p:sp>
        <p:nvSpPr>
          <p:cNvPr id="10" name="Стрілка вниз 9"/>
          <p:cNvSpPr/>
          <p:nvPr/>
        </p:nvSpPr>
        <p:spPr>
          <a:xfrm>
            <a:off x="527785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В</a:t>
            </a:r>
          </a:p>
        </p:txBody>
      </p:sp>
      <p:sp>
        <p:nvSpPr>
          <p:cNvPr id="14" name="Стрілка вниз 13"/>
          <p:cNvSpPr/>
          <p:nvPr/>
        </p:nvSpPr>
        <p:spPr>
          <a:xfrm>
            <a:off x="1592179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А</a:t>
            </a:r>
            <a:endParaRPr lang="uk-UA" sz="3600" dirty="0"/>
          </a:p>
        </p:txBody>
      </p:sp>
      <p:sp>
        <p:nvSpPr>
          <p:cNvPr id="16" name="Стрілка вниз 15"/>
          <p:cNvSpPr/>
          <p:nvPr/>
        </p:nvSpPr>
        <p:spPr>
          <a:xfrm>
            <a:off x="900764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С</a:t>
            </a:r>
            <a:endParaRPr lang="uk-UA" sz="3600" dirty="0"/>
          </a:p>
        </p:txBody>
      </p:sp>
      <p:sp>
        <p:nvSpPr>
          <p:cNvPr id="17" name="Овал 16"/>
          <p:cNvSpPr/>
          <p:nvPr/>
        </p:nvSpPr>
        <p:spPr>
          <a:xfrm>
            <a:off x="687806" y="285741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код і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77489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код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131342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232611" y="4667983"/>
            <a:ext cx="11658600" cy="666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які не </a:t>
            </a:r>
            <a:r>
              <a:rPr lang="uk-UA" sz="2400" b="1" dirty="0"/>
              <a:t>відповідають Класифікатору </a:t>
            </a:r>
          </a:p>
        </p:txBody>
      </p:sp>
      <p:sp>
        <p:nvSpPr>
          <p:cNvPr id="22" name="Стрілка вниз 21"/>
          <p:cNvSpPr/>
          <p:nvPr/>
        </p:nvSpPr>
        <p:spPr>
          <a:xfrm>
            <a:off x="4341394" y="5518847"/>
            <a:ext cx="2939717" cy="990600"/>
          </a:xfrm>
          <a:prstGeom prst="downArrow">
            <a:avLst>
              <a:gd name="adj1" fmla="val 50000"/>
              <a:gd name="adj2" fmla="val 48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Можливі дії 1, 2, 3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676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1131</Words>
  <Application>Microsoft Office PowerPoint</Application>
  <PresentationFormat>Произвольный</PresentationFormat>
  <Paragraphs>127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Держгеокадастр роз’яснює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 </vt:lpstr>
      <vt:lpstr>Випадок 1. Варіант 1</vt:lpstr>
      <vt:lpstr>Випадок 1. Варіант 2</vt:lpstr>
      <vt:lpstr>Випадок 2. Варіант 1</vt:lpstr>
      <vt:lpstr>Випадок 2. Варіант 2</vt:lpstr>
      <vt:lpstr>Випадок 2. Варіант 3</vt:lpstr>
      <vt:lpstr>Випадок 2. Варіант 3</vt:lpstr>
      <vt:lpstr>Випадок 2. Варіант 3</vt:lpstr>
      <vt:lpstr>Випадок 2. Варіант 3</vt:lpstr>
      <vt:lpstr>Випадок 3. Відомості про цільове призначення земельної ділянки внесено до Державного земельного кадастру з помилкою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Георгий Адырхаев</dc:creator>
  <cp:lastModifiedBy>Администратор</cp:lastModifiedBy>
  <cp:revision>229</cp:revision>
  <dcterms:created xsi:type="dcterms:W3CDTF">2021-09-15T06:06:39Z</dcterms:created>
  <dcterms:modified xsi:type="dcterms:W3CDTF">2024-06-03T08:54:22Z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2021-09-15T00:00:00Z</vt:filetime>
  </property>
</Properties>
</file>